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E5"/>
    <a:srgbClr val="E5E6E1"/>
    <a:srgbClr val="99D2B9"/>
    <a:srgbClr val="0FC394"/>
    <a:srgbClr val="109145"/>
    <a:srgbClr val="0B8DFF"/>
    <a:srgbClr val="41719C"/>
    <a:srgbClr val="0101FF"/>
    <a:srgbClr val="474DA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66" d="100"/>
          <a:sy n="66" d="100"/>
        </p:scale>
        <p:origin x="-1962" y="-8568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26" Type="http://schemas.openxmlformats.org/officeDocument/2006/relationships/image" Target="../media/image19.png"/><Relationship Id="rId21" Type="http://schemas.openxmlformats.org/officeDocument/2006/relationships/image" Target="../media/image18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5.emf"/><Relationship Id="rId55" Type="http://schemas.openxmlformats.org/officeDocument/2006/relationships/image" Target="../media/image30.emf"/><Relationship Id="rId63" Type="http://schemas.openxmlformats.org/officeDocument/2006/relationships/image" Target="../media/image38.emf"/><Relationship Id="rId68" Type="http://schemas.openxmlformats.org/officeDocument/2006/relationships/image" Target="../media/image42.png"/><Relationship Id="rId76" Type="http://schemas.openxmlformats.org/officeDocument/2006/relationships/image" Target="../media/image47.png"/><Relationship Id="rId84" Type="http://schemas.openxmlformats.org/officeDocument/2006/relationships/image" Target="../media/image56.png"/><Relationship Id="rId89" Type="http://schemas.openxmlformats.org/officeDocument/2006/relationships/oleObject" Target="../embeddings/oleObject1.bin"/><Relationship Id="rId97" Type="http://schemas.openxmlformats.org/officeDocument/2006/relationships/oleObject" Target="../embeddings/oleObject3.bin"/><Relationship Id="rId104" Type="http://schemas.openxmlformats.org/officeDocument/2006/relationships/image" Target="../media/image64.png"/><Relationship Id="rId7" Type="http://schemas.openxmlformats.org/officeDocument/2006/relationships/image" Target="../media/image7.png"/><Relationship Id="rId71" Type="http://schemas.openxmlformats.org/officeDocument/2006/relationships/image" Target="../media/image45.png"/><Relationship Id="rId92" Type="http://schemas.openxmlformats.org/officeDocument/2006/relationships/image" Target="../media/image2.wmf"/><Relationship Id="rId2" Type="http://schemas.openxmlformats.org/officeDocument/2006/relationships/slideLayout" Target="../slideLayouts/slideLayout12.xml"/><Relationship Id="rId11" Type="http://schemas.openxmlformats.org/officeDocument/2006/relationships/image" Target="../media/image11.png"/><Relationship Id="rId24" Type="http://schemas.openxmlformats.org/officeDocument/2006/relationships/image" Target="../media/image16.png"/><Relationship Id="rId45" Type="http://schemas.openxmlformats.org/officeDocument/2006/relationships/image" Target="../media/image22.png"/><Relationship Id="rId53" Type="http://schemas.openxmlformats.org/officeDocument/2006/relationships/image" Target="../media/image28.emf"/><Relationship Id="rId58" Type="http://schemas.openxmlformats.org/officeDocument/2006/relationships/image" Target="../media/image33.emf"/><Relationship Id="rId66" Type="http://schemas.openxmlformats.org/officeDocument/2006/relationships/image" Target="../media/image40.png"/><Relationship Id="rId74" Type="http://schemas.openxmlformats.org/officeDocument/2006/relationships/image" Target="../media/image46.PNG"/><Relationship Id="rId87" Type="http://schemas.openxmlformats.org/officeDocument/2006/relationships/image" Target="../media/image59.png"/><Relationship Id="rId102" Type="http://schemas.openxmlformats.org/officeDocument/2006/relationships/image" Target="../media/image62.png"/><Relationship Id="rId5" Type="http://schemas.openxmlformats.org/officeDocument/2006/relationships/image" Target="../media/image6.PNG"/><Relationship Id="rId61" Type="http://schemas.openxmlformats.org/officeDocument/2006/relationships/image" Target="../media/image36.emf"/><Relationship Id="rId82" Type="http://schemas.openxmlformats.org/officeDocument/2006/relationships/image" Target="../media/image49.png"/><Relationship Id="rId90" Type="http://schemas.openxmlformats.org/officeDocument/2006/relationships/image" Target="../media/image2.wmf"/><Relationship Id="rId95" Type="http://schemas.openxmlformats.org/officeDocument/2006/relationships/oleObject" Target="../embeddings/oleObject2.bin"/><Relationship Id="rId10" Type="http://schemas.openxmlformats.org/officeDocument/2006/relationships/image" Target="../media/image10.png"/><Relationship Id="rId44" Type="http://schemas.openxmlformats.org/officeDocument/2006/relationships/image" Target="../media/image21.png"/><Relationship Id="rId52" Type="http://schemas.openxmlformats.org/officeDocument/2006/relationships/image" Target="../media/image27.emf"/><Relationship Id="rId60" Type="http://schemas.openxmlformats.org/officeDocument/2006/relationships/image" Target="../media/image35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81" Type="http://schemas.openxmlformats.org/officeDocument/2006/relationships/image" Target="../media/image53.png"/><Relationship Id="rId86" Type="http://schemas.openxmlformats.org/officeDocument/2006/relationships/image" Target="../media/image58.png"/><Relationship Id="rId94" Type="http://schemas.openxmlformats.org/officeDocument/2006/relationships/image" Target="../media/image3.wmf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22" Type="http://schemas.openxmlformats.org/officeDocument/2006/relationships/image" Target="../media/image14.png"/><Relationship Id="rId43" Type="http://schemas.openxmlformats.org/officeDocument/2006/relationships/image" Target="../media/image20.png"/><Relationship Id="rId48" Type="http://schemas.openxmlformats.org/officeDocument/2006/relationships/image" Target="../media/image23.emf"/><Relationship Id="rId56" Type="http://schemas.openxmlformats.org/officeDocument/2006/relationships/image" Target="../media/image31.emf"/><Relationship Id="rId64" Type="http://schemas.openxmlformats.org/officeDocument/2006/relationships/image" Target="../media/image39.emf"/><Relationship Id="rId69" Type="http://schemas.openxmlformats.org/officeDocument/2006/relationships/image" Target="../media/image51.png"/><Relationship Id="rId77" Type="http://schemas.openxmlformats.org/officeDocument/2006/relationships/image" Target="../media/image48.tiff"/><Relationship Id="rId100" Type="http://schemas.openxmlformats.org/officeDocument/2006/relationships/image" Target="../media/image4.wmf"/><Relationship Id="rId105" Type="http://schemas.openxmlformats.org/officeDocument/2006/relationships/image" Target="../media/image65.PNG"/><Relationship Id="rId8" Type="http://schemas.openxmlformats.org/officeDocument/2006/relationships/image" Target="../media/image8.png"/><Relationship Id="rId51" Type="http://schemas.openxmlformats.org/officeDocument/2006/relationships/image" Target="../media/image26.emf"/><Relationship Id="rId72" Type="http://schemas.openxmlformats.org/officeDocument/2006/relationships/image" Target="../media/image50.png"/><Relationship Id="rId85" Type="http://schemas.openxmlformats.org/officeDocument/2006/relationships/image" Target="../media/image57.png"/><Relationship Id="rId93" Type="http://schemas.openxmlformats.org/officeDocument/2006/relationships/oleObject" Target="../embeddings/oleObject2.bin"/><Relationship Id="rId9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2.png"/><Relationship Id="rId25" Type="http://schemas.openxmlformats.org/officeDocument/2006/relationships/image" Target="../media/image17.png"/><Relationship Id="rId46" Type="http://schemas.openxmlformats.org/officeDocument/2006/relationships/image" Target="../media/image27.png"/><Relationship Id="rId59" Type="http://schemas.openxmlformats.org/officeDocument/2006/relationships/image" Target="../media/image34.emf"/><Relationship Id="rId67" Type="http://schemas.openxmlformats.org/officeDocument/2006/relationships/image" Target="../media/image41.png"/><Relationship Id="rId103" Type="http://schemas.openxmlformats.org/officeDocument/2006/relationships/image" Target="../media/image63.png"/><Relationship Id="rId54" Type="http://schemas.openxmlformats.org/officeDocument/2006/relationships/image" Target="../media/image29.emf"/><Relationship Id="rId62" Type="http://schemas.openxmlformats.org/officeDocument/2006/relationships/image" Target="../media/image37.emf"/><Relationship Id="rId70" Type="http://schemas.openxmlformats.org/officeDocument/2006/relationships/image" Target="../media/image43.PNG"/><Relationship Id="rId75" Type="http://schemas.openxmlformats.org/officeDocument/2006/relationships/image" Target="../media/image54.png"/><Relationship Id="rId83" Type="http://schemas.openxmlformats.org/officeDocument/2006/relationships/image" Target="../media/image55.png"/><Relationship Id="rId88" Type="http://schemas.openxmlformats.org/officeDocument/2006/relationships/image" Target="../media/image60.png"/><Relationship Id="rId91" Type="http://schemas.openxmlformats.org/officeDocument/2006/relationships/oleObject" Target="../embeddings/oleObject1.bin"/><Relationship Id="rId96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PNG"/><Relationship Id="rId23" Type="http://schemas.openxmlformats.org/officeDocument/2006/relationships/image" Target="../media/image15.png"/><Relationship Id="rId49" Type="http://schemas.openxmlformats.org/officeDocument/2006/relationships/image" Target="../media/image24.emf"/><Relationship Id="rId57" Type="http://schemas.openxmlformats.org/officeDocument/2006/relationships/image" Target="../media/image32.emf"/><Relationship Id="rId106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872" y="19104938"/>
            <a:ext cx="6256275" cy="2412056"/>
          </a:xfrm>
          <a:prstGeom prst="rect">
            <a:avLst/>
          </a:prstGeom>
        </p:spPr>
      </p:pic>
      <p:sp>
        <p:nvSpPr>
          <p:cNvPr id="239" name="Rounded Rectangle 238"/>
          <p:cNvSpPr/>
          <p:nvPr/>
        </p:nvSpPr>
        <p:spPr>
          <a:xfrm>
            <a:off x="13369793" y="28593035"/>
            <a:ext cx="8046823" cy="1932031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ounded Rectangle 206"/>
          <p:cNvSpPr/>
          <p:nvPr/>
        </p:nvSpPr>
        <p:spPr>
          <a:xfrm>
            <a:off x="28611872" y="22946779"/>
            <a:ext cx="6992325" cy="1158059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5"/>
            <a:ext cx="11651912" cy="4920690"/>
            <a:chOff x="387901" y="2856467"/>
            <a:chExt cx="11651912" cy="195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6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7836623"/>
            <a:ext cx="11583115" cy="7441661"/>
            <a:chOff x="389559" y="8742604"/>
            <a:chExt cx="11583115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2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70535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087806" y="760666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866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2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can provide a lower bound on quantum Fisher information, and therefor a multi-particle entanglement witness.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9607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994" y="29662731"/>
            <a:ext cx="1921227" cy="61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051159" y="295590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318" y="28456549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75439" y="5719461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1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184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563099" y="2349552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24815594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3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27942463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24258228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24258228"/>
                <a:ext cx="4306755" cy="1080296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3487885" y="254426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885" y="25442695"/>
                <a:ext cx="3557832" cy="379206"/>
              </a:xfrm>
              <a:prstGeom prst="rect">
                <a:avLst/>
              </a:prstGeom>
              <a:blipFill>
                <a:blip r:embed="rId85"/>
                <a:stretch>
                  <a:fillRect l="-1715" t="-19355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35" y="29037904"/>
                <a:ext cx="4653518" cy="1117550"/>
              </a:xfrm>
              <a:prstGeom prst="rect">
                <a:avLst/>
              </a:prstGeom>
              <a:blipFill>
                <a:blip r:embed="rId8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13308622" y="26026643"/>
            <a:ext cx="8450009" cy="2427984"/>
            <a:chOff x="13308622" y="26655293"/>
            <a:chExt cx="8450009" cy="2427984"/>
          </a:xfrm>
        </p:grpSpPr>
        <p:sp>
          <p:nvSpPr>
            <p:cNvPr id="227" name="Rounded Rectangle 226"/>
            <p:cNvSpPr/>
            <p:nvPr/>
          </p:nvSpPr>
          <p:spPr>
            <a:xfrm>
              <a:off x="13308622" y="26655293"/>
              <a:ext cx="8450009" cy="2427984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)=</m:t>
                        </m:r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†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8316" y="26729659"/>
                  <a:ext cx="8137676" cy="1369477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13383681" y="28039039"/>
              <a:ext cx="3567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Spin motion entanglement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Decoherence </a:t>
              </a:r>
              <a:r>
                <a:rPr lang="en-US" sz="2000" dirty="0"/>
                <a:t>in Bloch vector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Metrological </a:t>
              </a:r>
              <a:r>
                <a:rPr lang="en-US" sz="2000" dirty="0"/>
                <a:t>tool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7940712" y="24729991"/>
            <a:ext cx="3978658" cy="1015663"/>
            <a:chOff x="21063812" y="29400610"/>
            <a:chExt cx="3978658" cy="1015663"/>
          </a:xfrm>
        </p:grpSpPr>
        <p:sp>
          <p:nvSpPr>
            <p:cNvPr id="220" name="Rounded Rectangle 219"/>
            <p:cNvSpPr/>
            <p:nvPr/>
          </p:nvSpPr>
          <p:spPr>
            <a:xfrm>
              <a:off x="21075650" y="29451606"/>
              <a:ext cx="3966820" cy="942130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489" y="29714483"/>
                  <a:ext cx="1602297" cy="400110"/>
                </a:xfrm>
                <a:prstGeom prst="rect">
                  <a:avLst/>
                </a:prstGeom>
                <a:blipFill>
                  <a:blip r:embed="rId88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/>
            <p:cNvSpPr txBox="1"/>
            <p:nvPr/>
          </p:nvSpPr>
          <p:spPr>
            <a:xfrm>
              <a:off x="21063812" y="29400610"/>
              <a:ext cx="25065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Detuning of ODF frequency difference from COM mode</a:t>
              </a:r>
              <a:endParaRPr lang="en-US" sz="20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3375503" y="14402298"/>
            <a:ext cx="11762810" cy="9404347"/>
            <a:chOff x="13375503" y="14402298"/>
            <a:chExt cx="11762810" cy="9404347"/>
          </a:xfrm>
        </p:grpSpPr>
        <p:sp>
          <p:nvSpPr>
            <p:cNvPr id="76" name="TextBox 75"/>
            <p:cNvSpPr txBox="1"/>
            <p:nvPr/>
          </p:nvSpPr>
          <p:spPr>
            <a:xfrm>
              <a:off x="13450862" y="22104185"/>
              <a:ext cx="1486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1D optical lattice wavefronts</a:t>
              </a:r>
              <a:endParaRPr lang="en-US" sz="2000" dirty="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3375503" y="14402298"/>
              <a:ext cx="11762810" cy="8330615"/>
              <a:chOff x="13375503" y="14935698"/>
              <a:chExt cx="11762810" cy="8330615"/>
            </a:xfrm>
          </p:grpSpPr>
          <p:sp>
            <p:nvSpPr>
              <p:cNvPr id="209" name="Rounded Rectangle 208"/>
              <p:cNvSpPr/>
              <p:nvPr/>
            </p:nvSpPr>
            <p:spPr>
              <a:xfrm>
                <a:off x="16416593" y="18124426"/>
                <a:ext cx="2693974" cy="940532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16649700" y="17149728"/>
                <a:ext cx="2084434" cy="820735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13375503" y="14935698"/>
                <a:ext cx="11762810" cy="8330615"/>
                <a:chOff x="13375503" y="14935698"/>
                <a:chExt cx="11762810" cy="833061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13375503" y="14935698"/>
                  <a:ext cx="11762810" cy="5680752"/>
                  <a:chOff x="-11495016" y="17878021"/>
                  <a:chExt cx="11762810" cy="5680752"/>
                </a:xfrm>
              </p:grpSpPr>
              <p:sp>
                <p:nvSpPr>
                  <p:cNvPr id="382" name="TextBox 381"/>
                  <p:cNvSpPr txBox="1"/>
                  <p:nvPr/>
                </p:nvSpPr>
                <p:spPr>
                  <a:xfrm>
                    <a:off x="-11390876" y="18702814"/>
                    <a:ext cx="11345394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2400" dirty="0"/>
                      <a:t>Two far-detuned laser beams produce a spin-dependent optical dipole force (ODF) at the ions that give rise to a spin-spin interaction. Combined with a transverse magnetic field, we can realize non-trivial quantum magnetic interactions. </a:t>
                    </a:r>
                  </a:p>
                  <a:p>
                    <a:endParaRPr lang="en-US" sz="2400" dirty="0"/>
                  </a:p>
                </p:txBody>
              </p:sp>
              <p:grpSp>
                <p:nvGrpSpPr>
                  <p:cNvPr id="383" name="Group 382"/>
                  <p:cNvGrpSpPr/>
                  <p:nvPr/>
                </p:nvGrpSpPr>
                <p:grpSpPr>
                  <a:xfrm>
                    <a:off x="-11473656" y="21055890"/>
                    <a:ext cx="5713704" cy="930069"/>
                    <a:chOff x="5892783" y="9987764"/>
                    <a:chExt cx="5713704" cy="933217"/>
                  </a:xfrm>
                </p:grpSpPr>
                <p:sp>
                  <p:nvSpPr>
                    <p:cNvPr id="389" name="TextBox 388"/>
                    <p:cNvSpPr txBox="1"/>
                    <p:nvPr/>
                  </p:nvSpPr>
                  <p:spPr>
                    <a:xfrm>
                      <a:off x="5892783" y="9987764"/>
                      <a:ext cx="2639148" cy="92645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/>
                        <a:t>Engineered Ising interaction from</a:t>
                      </a:r>
                    </a:p>
                    <a:p>
                      <a:pPr algn="ctr"/>
                      <a:r>
                        <a:rPr lang="en-US" sz="1800" dirty="0"/>
                        <a:t>spin-dependent ODF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390" name="Object 389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172698242"/>
                            </p:ext>
                          </p:extLst>
                        </p:nvPr>
                      </p:nvGraphicFramePr>
                      <p:xfrm>
                        <a:off x="9014990" y="10039871"/>
                        <a:ext cx="2591497" cy="88111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74" name="Equation" r:id="rId89" imgW="1269720" imgH="431640" progId="Equation.3">
                                <p:embed/>
                              </p:oleObj>
                            </mc:Choice>
                            <mc:Fallback>
                              <p:oleObj name="Equation" r:id="rId89" imgW="1269720" imgH="43164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0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9014990" y="10039871"/>
                                      <a:ext cx="2591497" cy="88111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390" name="Object 389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172698242"/>
                            </p:ext>
                          </p:extLst>
                        </p:nvPr>
                      </p:nvGraphicFramePr>
                      <p:xfrm>
                        <a:off x="9014990" y="10039871"/>
                        <a:ext cx="2591497" cy="88111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65" name="Equation" r:id="rId91" imgW="1269720" imgH="431640" progId="Equation.3">
                                <p:embed/>
                              </p:oleObj>
                            </mc:Choice>
                            <mc:Fallback>
                              <p:oleObj name="Equation" r:id="rId91" imgW="1269720" imgH="43164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2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9014990" y="10039871"/>
                                      <a:ext cx="2591497" cy="88111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391" name="Right Arrow 390"/>
                    <p:cNvSpPr/>
                    <p:nvPr/>
                  </p:nvSpPr>
                  <p:spPr>
                    <a:xfrm>
                      <a:off x="8361504" y="10330574"/>
                      <a:ext cx="417559" cy="304800"/>
                    </a:xfrm>
                    <a:prstGeom prst="rightArrow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60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grpSp>
                <p:nvGrpSpPr>
                  <p:cNvPr id="384" name="Group 383"/>
                  <p:cNvGrpSpPr/>
                  <p:nvPr/>
                </p:nvGrpSpPr>
                <p:grpSpPr>
                  <a:xfrm>
                    <a:off x="-11097230" y="20111101"/>
                    <a:ext cx="4888308" cy="769434"/>
                    <a:chOff x="7748672" y="11695684"/>
                    <a:chExt cx="4888308" cy="769434"/>
                  </a:xfrm>
                </p:grpSpPr>
                <p:sp>
                  <p:nvSpPr>
                    <p:cNvPr id="385" name="TextBox 384"/>
                    <p:cNvSpPr txBox="1"/>
                    <p:nvPr/>
                  </p:nvSpPr>
                  <p:spPr>
                    <a:xfrm>
                      <a:off x="7748672" y="11695684"/>
                      <a:ext cx="23225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transverse B-field from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124 GHz microwaves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386" name="Object 385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783173705"/>
                            </p:ext>
                          </p:extLst>
                        </p:nvPr>
                      </p:nvGraphicFramePr>
                      <p:xfrm>
                        <a:off x="10699641" y="11748568"/>
                        <a:ext cx="1937339" cy="71655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475" name="Equation" r:id="rId93" imgW="927000" imgH="342720" progId="Equation.3">
                                <p:embed/>
                              </p:oleObj>
                            </mc:Choice>
                            <mc:Fallback>
                              <p:oleObj name="Equation" r:id="rId93" imgW="927000" imgH="34272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0699641" y="11748568"/>
                                      <a:ext cx="1937339" cy="71655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386" name="Object 385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783173705"/>
                            </p:ext>
                          </p:extLst>
                        </p:nvPr>
                      </p:nvGraphicFramePr>
                      <p:xfrm>
                        <a:off x="10699641" y="11748568"/>
                        <a:ext cx="1937339" cy="71655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3334" name="Equation" r:id="rId95" imgW="927000" imgH="342720" progId="Equation.3">
                                <p:embed/>
                              </p:oleObj>
                            </mc:Choice>
                            <mc:Fallback>
                              <p:oleObj name="Equation" r:id="rId95" imgW="927000" imgH="342720" progId="Equation.3">
                                <p:embed/>
                                <p:pic>
                                  <p:nvPicPr>
                                    <p:cNvPr id="0" name=""/>
                                    <p:cNvPicPr/>
                                    <p:nvPr/>
                                  </p:nvPicPr>
                                  <p:blipFill>
                                    <a:blip r:embed="rId9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0699641" y="11748568"/>
                                      <a:ext cx="1937339" cy="71655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387" name="Right Arrow 386"/>
                    <p:cNvSpPr/>
                    <p:nvPr/>
                  </p:nvSpPr>
                  <p:spPr>
                    <a:xfrm>
                      <a:off x="10034551" y="11860843"/>
                      <a:ext cx="417559" cy="307237"/>
                    </a:xfrm>
                    <a:prstGeom prst="rightArrow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60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sp>
                <p:nvSpPr>
                  <p:cNvPr id="420" name="TextBox 419"/>
                  <p:cNvSpPr txBox="1"/>
                  <p:nvPr/>
                </p:nvSpPr>
                <p:spPr>
                  <a:xfrm>
                    <a:off x="-11495016" y="17878021"/>
                    <a:ext cx="1118690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800" b="1" dirty="0"/>
                      <a:t>Ising interaction with spin-dependent force</a:t>
                    </a:r>
                    <a:endParaRPr lang="en-US" sz="4800" b="1" baseline="30000" dirty="0"/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-5721852" y="20059581"/>
                    <a:ext cx="59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prstClr val="black"/>
                        </a:solidFill>
                      </a:rPr>
                      <a:t>Coupling to different axial modes allows for a tunable interaction range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55" name="Object 154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588514579"/>
                          </p:ext>
                        </p:extLst>
                      </p:nvPr>
                    </p:nvGraphicFramePr>
                    <p:xfrm>
                      <a:off x="-2406546" y="20421962"/>
                      <a:ext cx="2303463" cy="4953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476" name="Equation" r:id="rId97" imgW="1180800" imgH="253800" progId="Equation.3">
                              <p:embed/>
                            </p:oleObj>
                          </mc:Choice>
                          <mc:Fallback>
                            <p:oleObj name="Equation" r:id="rId97" imgW="1180800" imgH="25380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9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-2406546" y="20421962"/>
                                    <a:ext cx="2303463" cy="4953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5" name="Object 154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588514579"/>
                          </p:ext>
                        </p:extLst>
                      </p:nvPr>
                    </p:nvGraphicFramePr>
                    <p:xfrm>
                      <a:off x="-2406546" y="20421962"/>
                      <a:ext cx="2303463" cy="4953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35" name="Equation" r:id="rId99" imgW="1180800" imgH="253800" progId="Equation.3">
                              <p:embed/>
                            </p:oleObj>
                          </mc:Choice>
                          <mc:Fallback>
                            <p:oleObj name="Equation" r:id="rId99" imgW="1180800" imgH="25380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100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-2406546" y="20421962"/>
                                    <a:ext cx="2303463" cy="4953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-5608135" y="21034224"/>
                    <a:ext cx="5816896" cy="2524549"/>
                    <a:chOff x="6335437" y="26066548"/>
                    <a:chExt cx="5816896" cy="2524549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6475206" y="26066548"/>
                      <a:ext cx="5677127" cy="252454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6335437" y="26099073"/>
                      <a:ext cx="334603" cy="46152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20110737" y="20979395"/>
                  <a:ext cx="4663888" cy="2286918"/>
                  <a:chOff x="20110737" y="20979395"/>
                  <a:chExt cx="4663888" cy="228691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20110737" y="20979395"/>
                    <a:ext cx="4663888" cy="2286918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/>
                      <p:cNvSpPr txBox="1"/>
                      <p:nvPr/>
                    </p:nvSpPr>
                    <p:spPr>
                      <a:xfrm>
                        <a:off x="20370536" y="21057556"/>
                        <a:ext cx="4322961" cy="14227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2ℏ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l-G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oMath>
                          </m:oMathPara>
                        </a14:m>
                        <a:endParaRPr lang="en-US" sz="3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" name="TextBox 1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370536" y="21057556"/>
                        <a:ext cx="4322961" cy="1422747"/>
                      </a:xfrm>
                      <a:prstGeom prst="rect">
                        <a:avLst/>
                      </a:prstGeom>
                      <a:blipFill>
                        <a:blip r:embed="rId10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0282202" y="22568668"/>
                    <a:ext cx="337175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 smtClean="0">
                        <a:latin typeface="Cambria" panose="02040503050406030204" pitchFamily="18" charset="0"/>
                      </a:rPr>
                      <a:t>spin-spin interaction</a:t>
                    </a:r>
                    <a:endParaRPr lang="en-US" sz="2800" dirty="0">
                      <a:latin typeface="Cambria" panose="020405030504060302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4395354" y="21707564"/>
                    <a:ext cx="393075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95354" y="21707564"/>
                    <a:ext cx="3930756" cy="369332"/>
                  </a:xfrm>
                  <a:prstGeom prst="rect">
                    <a:avLst/>
                  </a:prstGeom>
                  <a:blipFill>
                    <a:blip r:embed="rId103"/>
                    <a:stretch>
                      <a:fillRect l="-1240" r="-232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 84"/>
            <p:cNvGrpSpPr/>
            <p:nvPr/>
          </p:nvGrpSpPr>
          <p:grpSpPr>
            <a:xfrm>
              <a:off x="20930082" y="23083306"/>
              <a:ext cx="3835194" cy="723339"/>
              <a:chOff x="20930082" y="23521456"/>
              <a:chExt cx="3835194" cy="723339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20930082" y="23575012"/>
                <a:ext cx="3835194" cy="669783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1006282" y="23521456"/>
                    <a:ext cx="3498715" cy="7204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 smtClean="0"/>
                      <a:t>For </a:t>
                    </a:r>
                    <a:r>
                      <a:rPr lang="el-GR" sz="2400" dirty="0" smtClean="0"/>
                      <a:t>α</a:t>
                    </a:r>
                    <a:r>
                      <a:rPr lang="en-US" sz="2400" dirty="0" smtClean="0"/>
                      <a:t>&lt;&lt;1: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1" name="TextBox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06282" y="23521456"/>
                    <a:ext cx="3498715" cy="720454"/>
                  </a:xfrm>
                  <a:prstGeom prst="rect">
                    <a:avLst/>
                  </a:prstGeom>
                  <a:blipFill>
                    <a:blip r:embed="rId104"/>
                    <a:stretch>
                      <a:fillRect l="-2787"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4" name="TextBox 93"/>
          <p:cNvSpPr txBox="1"/>
          <p:nvPr/>
        </p:nvSpPr>
        <p:spPr>
          <a:xfrm>
            <a:off x="17321564" y="27684522"/>
            <a:ext cx="3991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 term for small detunings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>
            <a:off x="18445766" y="28877901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169" y="21791493"/>
            <a:ext cx="3400102" cy="1751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7615149" y="21880155"/>
                <a:ext cx="11584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149" y="21880155"/>
                <a:ext cx="1158459" cy="338554"/>
              </a:xfrm>
              <a:prstGeom prst="rect">
                <a:avLst/>
              </a:prstGeom>
              <a:blipFill>
                <a:blip r:embed="rId106"/>
                <a:stretch>
                  <a:fillRect l="-2105" r="-578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12125</TotalTime>
  <Words>1032</Words>
  <Application>Microsoft Office PowerPoint</Application>
  <PresentationFormat>Custom</PresentationFormat>
  <Paragraphs>112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508</cp:revision>
  <cp:lastPrinted>2015-06-03T23:31:11Z</cp:lastPrinted>
  <dcterms:created xsi:type="dcterms:W3CDTF">2014-07-28T19:56:30Z</dcterms:created>
  <dcterms:modified xsi:type="dcterms:W3CDTF">2016-05-17T20:09:46Z</dcterms:modified>
</cp:coreProperties>
</file>